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327" r:id="rId4"/>
    <p:sldId id="366" r:id="rId5"/>
    <p:sldId id="329" r:id="rId6"/>
    <p:sldId id="362" r:id="rId7"/>
    <p:sldId id="267" r:id="rId8"/>
    <p:sldId id="363" r:id="rId9"/>
    <p:sldId id="364" r:id="rId10"/>
    <p:sldId id="365" r:id="rId11"/>
    <p:sldId id="361" r:id="rId12"/>
    <p:sldId id="265" r:id="rId13"/>
    <p:sldId id="29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71" autoAdjust="0"/>
    <p:restoredTop sz="94545"/>
  </p:normalViewPr>
  <p:slideViewPr>
    <p:cSldViewPr snapToGrid="0">
      <p:cViewPr varScale="1">
        <p:scale>
          <a:sx n="79" d="100"/>
          <a:sy n="79" d="100"/>
        </p:scale>
        <p:origin x="109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nci?utm_content=creditCopyText&amp;utm_medium=referral&amp;utm_source=unsplash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photos/group-of-people-beside-coffee-table-xDSD3Vmzh70?utm_content=creditCopyText&amp;utm_medium=referral&amp;utm_source=unsplash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National Cancer Institute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on </a:t>
            </a:r>
            <a:r>
              <a:rPr lang="en-AU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</a:t>
            </a:r>
            <a:r>
              <a:rPr lang="en-AU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splash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3070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Photo attribution: </a:t>
            </a:r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</a:t>
            </a:r>
            <a:r>
              <a:rPr lang="en-US" dirty="0" err="1"/>
              <a:t>www.vecteezy.com</a:t>
            </a:r>
            <a:r>
              <a:rPr lang="en-US" dirty="0"/>
              <a:t>/free-vector/</a:t>
            </a:r>
            <a:r>
              <a:rPr lang="en-US" dirty="0" err="1"/>
              <a:t>lgbt</a:t>
            </a:r>
            <a:r>
              <a:rPr lang="en-US" dirty="0"/>
              <a:t>-family"&gt;</a:t>
            </a:r>
            <a:r>
              <a:rPr lang="en-US" dirty="0" err="1"/>
              <a:t>Lgbt</a:t>
            </a:r>
            <a:r>
              <a:rPr lang="en-US" dirty="0"/>
              <a:t> Family Vectors by </a:t>
            </a:r>
            <a:r>
              <a:rPr lang="en-US" dirty="0" err="1"/>
              <a:t>Vecteezy</a:t>
            </a:r>
            <a:r>
              <a:rPr lang="en-US" dirty="0"/>
              <a:t>&lt;/a&gt; </a:t>
            </a:r>
          </a:p>
          <a:p>
            <a:endParaRPr lang="en-US" dirty="0"/>
          </a:p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</a:t>
            </a:r>
            <a:r>
              <a:rPr lang="en-US" dirty="0" err="1"/>
              <a:t>www.vecteezy.com</a:t>
            </a:r>
            <a:r>
              <a:rPr lang="en-US" dirty="0"/>
              <a:t>/free-vector/baby"&gt;Baby Vectors by </a:t>
            </a:r>
            <a:r>
              <a:rPr lang="en-US" dirty="0" err="1"/>
              <a:t>Vecteezy</a:t>
            </a:r>
            <a:r>
              <a:rPr lang="en-US" dirty="0"/>
              <a:t>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8241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Photo attribution: </a:t>
            </a:r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</a:t>
            </a:r>
            <a:r>
              <a:rPr lang="en-US" dirty="0" err="1"/>
              <a:t>www.vecteezy.com</a:t>
            </a:r>
            <a:r>
              <a:rPr lang="en-US" dirty="0"/>
              <a:t>/free-vector/</a:t>
            </a:r>
            <a:r>
              <a:rPr lang="en-US" dirty="0" err="1"/>
              <a:t>lgbt</a:t>
            </a:r>
            <a:r>
              <a:rPr lang="en-US" dirty="0"/>
              <a:t>-family"&gt;</a:t>
            </a:r>
            <a:r>
              <a:rPr lang="en-US" dirty="0" err="1"/>
              <a:t>Lgbt</a:t>
            </a:r>
            <a:r>
              <a:rPr lang="en-US" dirty="0"/>
              <a:t> Family Vectors by </a:t>
            </a:r>
            <a:r>
              <a:rPr lang="en-US" dirty="0" err="1"/>
              <a:t>Vecteezy</a:t>
            </a:r>
            <a:r>
              <a:rPr lang="en-US" dirty="0"/>
              <a:t>&lt;/a&gt; </a:t>
            </a:r>
          </a:p>
          <a:p>
            <a:endParaRPr lang="en-US" dirty="0"/>
          </a:p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</a:t>
            </a:r>
            <a:r>
              <a:rPr lang="en-US" dirty="0" err="1"/>
              <a:t>www.vecteezy.com</a:t>
            </a:r>
            <a:r>
              <a:rPr lang="en-US" dirty="0"/>
              <a:t>/free-vector/baby"&gt;Baby Vectors by </a:t>
            </a:r>
            <a:r>
              <a:rPr lang="en-US" dirty="0" err="1"/>
              <a:t>Vecteezy</a:t>
            </a:r>
            <a:r>
              <a:rPr lang="en-US" dirty="0"/>
              <a:t>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34229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Photo attribution: </a:t>
            </a:r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</a:t>
            </a:r>
            <a:r>
              <a:rPr lang="en-US" dirty="0" err="1"/>
              <a:t>www.vecteezy.com</a:t>
            </a:r>
            <a:r>
              <a:rPr lang="en-US" dirty="0"/>
              <a:t>/free-vector/</a:t>
            </a:r>
            <a:r>
              <a:rPr lang="en-US" dirty="0" err="1"/>
              <a:t>lgbt</a:t>
            </a:r>
            <a:r>
              <a:rPr lang="en-US" dirty="0"/>
              <a:t>-family"&gt;</a:t>
            </a:r>
            <a:r>
              <a:rPr lang="en-US" dirty="0" err="1"/>
              <a:t>Lgbt</a:t>
            </a:r>
            <a:r>
              <a:rPr lang="en-US" dirty="0"/>
              <a:t> Family Vectors by </a:t>
            </a:r>
            <a:r>
              <a:rPr lang="en-US" dirty="0" err="1"/>
              <a:t>Vecteezy</a:t>
            </a:r>
            <a:r>
              <a:rPr lang="en-US" dirty="0"/>
              <a:t>&lt;/a&gt; </a:t>
            </a:r>
          </a:p>
          <a:p>
            <a:endParaRPr lang="en-US" dirty="0"/>
          </a:p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</a:t>
            </a:r>
            <a:r>
              <a:rPr lang="en-US" dirty="0" err="1"/>
              <a:t>www.vecteezy.com</a:t>
            </a:r>
            <a:r>
              <a:rPr lang="en-US" dirty="0"/>
              <a:t>/free-vector/baby"&gt;Baby Vectors by </a:t>
            </a:r>
            <a:r>
              <a:rPr lang="en-US" dirty="0" err="1"/>
              <a:t>Vecteezy</a:t>
            </a:r>
            <a:r>
              <a:rPr lang="en-US" dirty="0"/>
              <a:t>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7227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B144FE1-6558-A942-BD7D-7AD1B8565112}"/>
              </a:ext>
            </a:extLst>
          </p:cNvPr>
          <p:cNvSpPr txBox="1"/>
          <p:nvPr userDrawn="1"/>
        </p:nvSpPr>
        <p:spPr>
          <a:xfrm>
            <a:off x="9807382" y="6463107"/>
            <a:ext cx="2150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7" Type="http://schemas.openxmlformats.org/officeDocument/2006/relationships/image" Target="../media/image10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emf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527381" y="116632"/>
          <a:ext cx="10972800" cy="1005840"/>
        </p:xfrm>
        <a:graphic>
          <a:graphicData uri="http://schemas.openxmlformats.org/drawingml/2006/table">
            <a:tbl>
              <a:tblPr/>
              <a:tblGrid>
                <a:gridCol w="1097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Different Families</a:t>
                      </a:r>
                      <a:endParaRPr lang="en-GB" sz="40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E951CC2-C1E1-0640-8658-CC31A9583A0A}"/>
              </a:ext>
            </a:extLst>
          </p:cNvPr>
          <p:cNvSpPr txBox="1"/>
          <p:nvPr/>
        </p:nvSpPr>
        <p:spPr>
          <a:xfrm>
            <a:off x="527381" y="1458185"/>
            <a:ext cx="51755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Sometimes children get looked after by another member of their family.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08B8F8-4466-D442-92F6-F1F426596F38}"/>
              </a:ext>
            </a:extLst>
          </p:cNvPr>
          <p:cNvSpPr txBox="1"/>
          <p:nvPr/>
        </p:nvSpPr>
        <p:spPr>
          <a:xfrm>
            <a:off x="6587182" y="1458185"/>
            <a:ext cx="56048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Sometimes children get raised by a different family.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17A63C-6659-964E-9293-B49F46D839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8171" y="3178893"/>
            <a:ext cx="3136937" cy="30078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B56E21-F4A8-324F-94A4-6D92285803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79339" y="2843180"/>
            <a:ext cx="3620503" cy="308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16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D44FFC-C769-EE43-BE1F-6CC640217868}"/>
              </a:ext>
            </a:extLst>
          </p:cNvPr>
          <p:cNvSpPr txBox="1"/>
          <p:nvPr/>
        </p:nvSpPr>
        <p:spPr>
          <a:xfrm>
            <a:off x="102704" y="1383903"/>
            <a:ext cx="55771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+mj-lt"/>
              </a:rPr>
              <a:t>Use the template to draw your family and create your own very special </a:t>
            </a:r>
            <a:r>
              <a:rPr lang="en-US" sz="2400" b="1" dirty="0">
                <a:solidFill>
                  <a:srgbClr val="000000"/>
                </a:solidFill>
                <a:latin typeface="+mj-lt"/>
              </a:rPr>
              <a:t>Family Recipe.</a:t>
            </a:r>
          </a:p>
          <a:p>
            <a:endParaRPr lang="en-US" sz="2400" b="1" dirty="0">
              <a:solidFill>
                <a:srgbClr val="000000"/>
              </a:solidFill>
              <a:latin typeface="+mj-lt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+mj-lt"/>
              </a:rPr>
              <a:t>Extension:</a:t>
            </a:r>
          </a:p>
          <a:p>
            <a:r>
              <a:rPr lang="en-US" sz="2400" dirty="0">
                <a:solidFill>
                  <a:srgbClr val="000000"/>
                </a:solidFill>
                <a:latin typeface="+mj-lt"/>
              </a:rPr>
              <a:t>If you have time, create your family out of playdough. 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4C2A6D-6299-3F4E-B05B-F6622005FEFF}"/>
              </a:ext>
            </a:extLst>
          </p:cNvPr>
          <p:cNvSpPr/>
          <p:nvPr/>
        </p:nvSpPr>
        <p:spPr>
          <a:xfrm>
            <a:off x="102704" y="95566"/>
            <a:ext cx="247054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468102-EE99-E343-AC90-9A8E3CC411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9849" y="126091"/>
            <a:ext cx="4346817" cy="6147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595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4521" y="1424396"/>
            <a:ext cx="9484170" cy="18158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Discuss with a partner or as a class: </a:t>
            </a:r>
          </a:p>
          <a:p>
            <a:pPr algn="ctr"/>
            <a:r>
              <a:rPr lang="en-GB" sz="2800" dirty="0"/>
              <a:t>What do people do to show how they care for you? 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Share your family recipe with the class.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BB5291-72A4-A749-A6E5-DD3E8B356828}"/>
              </a:ext>
            </a:extLst>
          </p:cNvPr>
          <p:cNvSpPr txBox="1"/>
          <p:nvPr/>
        </p:nvSpPr>
        <p:spPr>
          <a:xfrm>
            <a:off x="4793304" y="0"/>
            <a:ext cx="22703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71718" y="1230416"/>
            <a:ext cx="11848563" cy="2862322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2000" b="1" dirty="0"/>
              <a:t>KS1 Learning opportunities in Relationships</a:t>
            </a:r>
          </a:p>
          <a:p>
            <a:r>
              <a:rPr lang="en-AU" sz="2000" b="1" dirty="0"/>
              <a:t>Families and close positive relationships</a:t>
            </a:r>
          </a:p>
          <a:p>
            <a:r>
              <a:rPr lang="en-AU" sz="2000" i="1" dirty="0"/>
              <a:t>Pupils learn... </a:t>
            </a:r>
          </a:p>
          <a:p>
            <a:endParaRPr lang="en-AU" sz="2000" i="1" dirty="0"/>
          </a:p>
          <a:p>
            <a:r>
              <a:rPr lang="en-AU" sz="2000" b="1" dirty="0"/>
              <a:t>R1. </a:t>
            </a:r>
            <a:r>
              <a:rPr lang="en-AU" sz="2000" dirty="0"/>
              <a:t>about the roles different people (e.g. acquaintances, friends and relatives) play in our lives</a:t>
            </a:r>
            <a:endParaRPr lang="en-AU" sz="2000" i="1" dirty="0"/>
          </a:p>
          <a:p>
            <a:r>
              <a:rPr lang="en-AU" sz="2000" b="1" dirty="0"/>
              <a:t>R2. </a:t>
            </a:r>
            <a:r>
              <a:rPr lang="en-AU" sz="2000" dirty="0"/>
              <a:t>to identify the people who love and care for them and what they do to help them feel cared for</a:t>
            </a:r>
          </a:p>
          <a:p>
            <a:r>
              <a:rPr lang="en-AU" sz="2000" b="1" dirty="0"/>
              <a:t>R3. </a:t>
            </a:r>
            <a:r>
              <a:rPr lang="en-AU" sz="2000" dirty="0"/>
              <a:t>about different types of families including those that may be different to their own</a:t>
            </a:r>
          </a:p>
          <a:p>
            <a:endParaRPr lang="en-AU" sz="2000" b="1" dirty="0"/>
          </a:p>
          <a:p>
            <a:endParaRPr lang="en-AU" sz="2000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8659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2084411"/>
            <a:ext cx="59207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Learning Objective: </a:t>
            </a:r>
            <a:r>
              <a:rPr lang="en-AU" sz="2400" b="1" i="1" dirty="0"/>
              <a:t>To identify the people who love and care for them </a:t>
            </a:r>
          </a:p>
          <a:p>
            <a:endParaRPr lang="en-AU" sz="2400" b="1" i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I can explain how people show that they love and care for me</a:t>
            </a:r>
            <a:endParaRPr lang="en-GB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I am aware that families can look different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I am aware the roles different people play in our lives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372D93-B0D2-E547-9042-04E627227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881" y="755124"/>
            <a:ext cx="3086848" cy="11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188E6D1-F001-DB4B-9A7A-2D030EC178A1}"/>
              </a:ext>
            </a:extLst>
          </p:cNvPr>
          <p:cNvSpPr/>
          <p:nvPr/>
        </p:nvSpPr>
        <p:spPr>
          <a:xfrm>
            <a:off x="562708" y="158262"/>
            <a:ext cx="111310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People who show love and care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97AE03-7D17-5D4C-BA1F-453EA947C32E}"/>
              </a:ext>
            </a:extLst>
          </p:cNvPr>
          <p:cNvSpPr txBox="1"/>
          <p:nvPr/>
        </p:nvSpPr>
        <p:spPr>
          <a:xfrm>
            <a:off x="553916" y="2022231"/>
            <a:ext cx="5574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+mj-lt"/>
              </a:rPr>
              <a:t>There are many people who show love and care for you but how do you identify those people. </a:t>
            </a:r>
          </a:p>
          <a:p>
            <a:pPr algn="ctr"/>
            <a:endParaRPr lang="en-US" sz="2800" b="1" dirty="0">
              <a:solidFill>
                <a:srgbClr val="000000"/>
              </a:solidFill>
              <a:latin typeface="+mj-lt"/>
            </a:endParaRPr>
          </a:p>
          <a:p>
            <a:r>
              <a:rPr lang="en-US" sz="2800" b="1" i="1" dirty="0">
                <a:solidFill>
                  <a:srgbClr val="000000"/>
                </a:solidFill>
                <a:latin typeface="+mj-lt"/>
              </a:rPr>
              <a:t>Who and what do those people do, to show love and care for you?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55319F-C4A5-CC49-B11C-4B20F4A940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0185" y="2022231"/>
            <a:ext cx="4653584" cy="309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5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188E6D1-F001-DB4B-9A7A-2D030EC178A1}"/>
              </a:ext>
            </a:extLst>
          </p:cNvPr>
          <p:cNvSpPr/>
          <p:nvPr/>
        </p:nvSpPr>
        <p:spPr>
          <a:xfrm>
            <a:off x="562708" y="158262"/>
            <a:ext cx="111310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People who show love and care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97AE03-7D17-5D4C-BA1F-453EA947C32E}"/>
              </a:ext>
            </a:extLst>
          </p:cNvPr>
          <p:cNvSpPr txBox="1"/>
          <p:nvPr/>
        </p:nvSpPr>
        <p:spPr>
          <a:xfrm>
            <a:off x="195943" y="2022231"/>
            <a:ext cx="65151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+mj-lt"/>
              </a:rPr>
              <a:t>You’re close friends, family friends, teachers, doctors and relatives are examples of people who may show love and care for you. </a:t>
            </a:r>
          </a:p>
          <a:p>
            <a:endParaRPr lang="en-US" sz="2800" dirty="0">
              <a:solidFill>
                <a:srgbClr val="000000"/>
              </a:solidFill>
              <a:latin typeface="+mj-lt"/>
            </a:endParaRPr>
          </a:p>
          <a:p>
            <a:r>
              <a:rPr lang="en-US" sz="2800" dirty="0">
                <a:solidFill>
                  <a:srgbClr val="000000"/>
                </a:solidFill>
                <a:latin typeface="+mj-lt"/>
              </a:rPr>
              <a:t>The times these people see you will vary but there is one special group that are with you all the time.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55319F-C4A5-CC49-B11C-4B20F4A940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0185" y="2022231"/>
            <a:ext cx="4653584" cy="309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04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0227B8-3741-C648-A4EC-A92797D3B0E6}"/>
              </a:ext>
            </a:extLst>
          </p:cNvPr>
          <p:cNvSpPr/>
          <p:nvPr/>
        </p:nvSpPr>
        <p:spPr>
          <a:xfrm>
            <a:off x="4769346" y="0"/>
            <a:ext cx="226356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Family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847472-E853-204F-B556-50A5846A80BF}"/>
              </a:ext>
            </a:extLst>
          </p:cNvPr>
          <p:cNvSpPr txBox="1"/>
          <p:nvPr/>
        </p:nvSpPr>
        <p:spPr>
          <a:xfrm>
            <a:off x="668216" y="4897512"/>
            <a:ext cx="107266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+mj-lt"/>
              </a:rPr>
              <a:t>Our families can show us a lot of love and care. What do your families do to show a lot of love and care for you?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658DD0C-1D52-164D-88ED-AC75A40B41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3730" y="1368419"/>
            <a:ext cx="4114800" cy="317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1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2D8CC0-1526-0948-8004-3FCE91135C26}"/>
              </a:ext>
            </a:extLst>
          </p:cNvPr>
          <p:cNvSpPr/>
          <p:nvPr/>
        </p:nvSpPr>
        <p:spPr>
          <a:xfrm>
            <a:off x="4730498" y="5618664"/>
            <a:ext cx="2866292" cy="83099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</a:rPr>
              <a:t>Give you big cuddles and kisses!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B4C4934-77C4-B744-A8EC-3AD9E0A469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429748"/>
              </p:ext>
            </p:extLst>
          </p:nvPr>
        </p:nvGraphicFramePr>
        <p:xfrm>
          <a:off x="677244" y="126803"/>
          <a:ext cx="10972800" cy="701040"/>
        </p:xfrm>
        <a:graphic>
          <a:graphicData uri="http://schemas.openxmlformats.org/drawingml/2006/table">
            <a:tbl>
              <a:tblPr/>
              <a:tblGrid>
                <a:gridCol w="1097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Ways our family may show love and care?</a:t>
                      </a:r>
                      <a:endParaRPr lang="en-GB" sz="24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6" name="Group 25">
            <a:extLst>
              <a:ext uri="{FF2B5EF4-FFF2-40B4-BE49-F238E27FC236}">
                <a16:creationId xmlns:a16="http://schemas.microsoft.com/office/drawing/2014/main" id="{CE7E4B52-208B-FC46-A9EE-34BAC891C035}"/>
              </a:ext>
            </a:extLst>
          </p:cNvPr>
          <p:cNvGrpSpPr/>
          <p:nvPr/>
        </p:nvGrpSpPr>
        <p:grpSpPr>
          <a:xfrm>
            <a:off x="8516909" y="4897664"/>
            <a:ext cx="3464327" cy="1852770"/>
            <a:chOff x="8516909" y="4897664"/>
            <a:chExt cx="3464327" cy="1852770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DEC2741-B2F2-9F47-82A6-DE49C5985096}"/>
                </a:ext>
              </a:extLst>
            </p:cNvPr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57903" y="5454968"/>
              <a:ext cx="1982341" cy="1295466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35056E8-C99D-954F-BC72-644FB46FA6FF}"/>
                </a:ext>
              </a:extLst>
            </p:cNvPr>
            <p:cNvSpPr/>
            <p:nvPr/>
          </p:nvSpPr>
          <p:spPr>
            <a:xfrm>
              <a:off x="8516909" y="4897664"/>
              <a:ext cx="3464327" cy="461665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p:spPr>
          <p:txBody>
            <a:bodyPr wrap="square">
              <a:spAutoFit/>
            </a:bodyPr>
            <a:lstStyle/>
            <a:p>
              <a:r>
                <a:rPr lang="en-GB" sz="2400" dirty="0">
                  <a:solidFill>
                    <a:srgbClr val="000000"/>
                  </a:solidFill>
                </a:rPr>
                <a:t>Read you bedtime stories. 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34E178C-25DC-3D41-BD77-D726600C218E}"/>
              </a:ext>
            </a:extLst>
          </p:cNvPr>
          <p:cNvGrpSpPr/>
          <p:nvPr/>
        </p:nvGrpSpPr>
        <p:grpSpPr>
          <a:xfrm>
            <a:off x="370530" y="1023784"/>
            <a:ext cx="3255913" cy="1790085"/>
            <a:chOff x="370530" y="1023784"/>
            <a:chExt cx="3255913" cy="179008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F6FA76-51A9-DB41-80A6-57676044F8BE}"/>
                </a:ext>
              </a:extLst>
            </p:cNvPr>
            <p:cNvSpPr/>
            <p:nvPr/>
          </p:nvSpPr>
          <p:spPr>
            <a:xfrm>
              <a:off x="370530" y="1590690"/>
              <a:ext cx="2414526" cy="1200329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p:spPr>
          <p:txBody>
            <a:bodyPr wrap="square">
              <a:spAutoFit/>
            </a:bodyPr>
            <a:lstStyle/>
            <a:p>
              <a:r>
                <a:rPr lang="en-GB" sz="2400" dirty="0">
                  <a:solidFill>
                    <a:srgbClr val="000000"/>
                  </a:solidFill>
                </a:rPr>
                <a:t>Make you breakfast, lunch and dinner</a:t>
              </a: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816F602-D898-2545-A3B1-D469D01DCD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07658" y="1023784"/>
              <a:ext cx="1618785" cy="1790085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98C487D-7ECD-D244-BC1E-003040F2D2C6}"/>
              </a:ext>
            </a:extLst>
          </p:cNvPr>
          <p:cNvGrpSpPr/>
          <p:nvPr/>
        </p:nvGrpSpPr>
        <p:grpSpPr>
          <a:xfrm>
            <a:off x="8705473" y="1771825"/>
            <a:ext cx="3573139" cy="2696107"/>
            <a:chOff x="8705473" y="1771825"/>
            <a:chExt cx="3573139" cy="2696107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8046F15-C9D2-CA46-A1CE-498DB166A947}"/>
                </a:ext>
              </a:extLst>
            </p:cNvPr>
            <p:cNvSpPr/>
            <p:nvPr/>
          </p:nvSpPr>
          <p:spPr>
            <a:xfrm>
              <a:off x="8705473" y="1771825"/>
              <a:ext cx="2534771" cy="1200329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/>
              <a:r>
                <a:rPr lang="en-GB" sz="2400" dirty="0">
                  <a:solidFill>
                    <a:srgbClr val="000000"/>
                  </a:solidFill>
                </a:rPr>
                <a:t>Watch you play your sports or hobbies</a:t>
              </a: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BD86809D-86F4-D841-A874-8EFE2339B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25182" y="1892092"/>
              <a:ext cx="1853430" cy="2575840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2EC2740-F9B8-1544-BD59-811EA54F96F9}"/>
              </a:ext>
            </a:extLst>
          </p:cNvPr>
          <p:cNvGrpSpPr/>
          <p:nvPr/>
        </p:nvGrpSpPr>
        <p:grpSpPr>
          <a:xfrm>
            <a:off x="155636" y="3778152"/>
            <a:ext cx="3275670" cy="2451861"/>
            <a:chOff x="155636" y="3778152"/>
            <a:chExt cx="3275670" cy="245186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6A0FC9A-F1E7-DD4E-BA20-8315F607327C}"/>
                </a:ext>
              </a:extLst>
            </p:cNvPr>
            <p:cNvSpPr/>
            <p:nvPr/>
          </p:nvSpPr>
          <p:spPr>
            <a:xfrm>
              <a:off x="1280471" y="4555065"/>
              <a:ext cx="2150835" cy="830997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/>
              <a:r>
                <a:rPr lang="en-GB" sz="2400" dirty="0">
                  <a:solidFill>
                    <a:srgbClr val="000000"/>
                  </a:solidFill>
                </a:rPr>
                <a:t>Help you when you’re sick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4D6D080-F04E-2F41-93DA-3E789A914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636" y="3778152"/>
              <a:ext cx="1151952" cy="245186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9EF50F-57E9-F341-AD22-871BAB87B6E7}"/>
              </a:ext>
            </a:extLst>
          </p:cNvPr>
          <p:cNvGrpSpPr/>
          <p:nvPr/>
        </p:nvGrpSpPr>
        <p:grpSpPr>
          <a:xfrm>
            <a:off x="4343246" y="1159143"/>
            <a:ext cx="3877836" cy="3695753"/>
            <a:chOff x="4343246" y="1159143"/>
            <a:chExt cx="3877836" cy="3695753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5405570-293E-1B4F-BE2B-9609D2D3186A}"/>
                </a:ext>
              </a:extLst>
            </p:cNvPr>
            <p:cNvSpPr/>
            <p:nvPr/>
          </p:nvSpPr>
          <p:spPr>
            <a:xfrm>
              <a:off x="5460841" y="1159143"/>
              <a:ext cx="1557158" cy="461665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/>
              <a:r>
                <a:rPr lang="en-GB" sz="2400" dirty="0">
                  <a:solidFill>
                    <a:srgbClr val="000000"/>
                  </a:solidFill>
                </a:rPr>
                <a:t>Play games 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2C6680A-AEF3-AE4A-8D50-FE0D8CFF468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43246" y="2007110"/>
              <a:ext cx="3877836" cy="284778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80250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552296"/>
              </p:ext>
            </p:extLst>
          </p:nvPr>
        </p:nvGraphicFramePr>
        <p:xfrm>
          <a:off x="527381" y="116632"/>
          <a:ext cx="10972800" cy="1005840"/>
        </p:xfrm>
        <a:graphic>
          <a:graphicData uri="http://schemas.openxmlformats.org/drawingml/2006/table">
            <a:tbl>
              <a:tblPr/>
              <a:tblGrid>
                <a:gridCol w="1097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Different Families</a:t>
                      </a:r>
                      <a:endParaRPr lang="en-GB" sz="40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E951CC2-C1E1-0640-8658-CC31A9583A0A}"/>
              </a:ext>
            </a:extLst>
          </p:cNvPr>
          <p:cNvSpPr txBox="1"/>
          <p:nvPr/>
        </p:nvSpPr>
        <p:spPr>
          <a:xfrm>
            <a:off x="325079" y="1398293"/>
            <a:ext cx="113774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</a:rPr>
              <a:t>Our families are very important to us and everybody's families may look a little different to one another. </a:t>
            </a:r>
          </a:p>
          <a:p>
            <a:pPr algn="ctr"/>
            <a:r>
              <a:rPr lang="en-US" sz="2800" b="1" dirty="0">
                <a:solidFill>
                  <a:srgbClr val="000000"/>
                </a:solidFill>
              </a:rPr>
              <a:t>However, every single family is special and unique.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247E86-0EB6-444A-B6F2-BED12A7616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7378" y="2895600"/>
            <a:ext cx="3431221" cy="3378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0F91607-C31E-664E-83AA-8FFFCD2B02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5079" y="3139287"/>
            <a:ext cx="3869155" cy="28908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C66D45-8F9E-594F-9F2A-78CAAED7F3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2846" y="2783288"/>
            <a:ext cx="2753431" cy="345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30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527381" y="116632"/>
          <a:ext cx="10972800" cy="1005840"/>
        </p:xfrm>
        <a:graphic>
          <a:graphicData uri="http://schemas.openxmlformats.org/drawingml/2006/table">
            <a:tbl>
              <a:tblPr/>
              <a:tblGrid>
                <a:gridCol w="1097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Different Families</a:t>
                      </a:r>
                      <a:endParaRPr lang="en-GB" sz="40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E951CC2-C1E1-0640-8658-CC31A9583A0A}"/>
              </a:ext>
            </a:extLst>
          </p:cNvPr>
          <p:cNvSpPr txBox="1"/>
          <p:nvPr/>
        </p:nvSpPr>
        <p:spPr>
          <a:xfrm>
            <a:off x="896659" y="1941197"/>
            <a:ext cx="4642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Some families have two Dads.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CDA3B2-CAA7-2146-9AAB-C097F3A678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5225" y="2843527"/>
            <a:ext cx="3325363" cy="35748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08B8F8-4466-D442-92F6-F1F426596F38}"/>
              </a:ext>
            </a:extLst>
          </p:cNvPr>
          <p:cNvSpPr txBox="1"/>
          <p:nvPr/>
        </p:nvSpPr>
        <p:spPr>
          <a:xfrm>
            <a:off x="6857685" y="1941197"/>
            <a:ext cx="4836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Some families have two Mums.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FBFDBC-310E-E249-8096-53BFFC9E8C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7181" y="3267412"/>
            <a:ext cx="4726460" cy="315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4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527381" y="116632"/>
          <a:ext cx="10972800" cy="1005840"/>
        </p:xfrm>
        <a:graphic>
          <a:graphicData uri="http://schemas.openxmlformats.org/drawingml/2006/table">
            <a:tbl>
              <a:tblPr/>
              <a:tblGrid>
                <a:gridCol w="1097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Different Families</a:t>
                      </a:r>
                      <a:endParaRPr lang="en-GB" sz="40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E951CC2-C1E1-0640-8658-CC31A9583A0A}"/>
              </a:ext>
            </a:extLst>
          </p:cNvPr>
          <p:cNvSpPr txBox="1"/>
          <p:nvPr/>
        </p:nvSpPr>
        <p:spPr>
          <a:xfrm>
            <a:off x="527381" y="1458185"/>
            <a:ext cx="51755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Some families may have one Dad.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08B8F8-4466-D442-92F6-F1F426596F38}"/>
              </a:ext>
            </a:extLst>
          </p:cNvPr>
          <p:cNvSpPr txBox="1"/>
          <p:nvPr/>
        </p:nvSpPr>
        <p:spPr>
          <a:xfrm>
            <a:off x="6587182" y="1458185"/>
            <a:ext cx="5604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Some families may have one Mum.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05D5B4-0F4F-BA46-B84B-77699E3EDE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37517" y="1981405"/>
            <a:ext cx="3104148" cy="39140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134FFDE-D0A7-1D42-9349-EC82C130D1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3007" y="1981405"/>
            <a:ext cx="3078993" cy="427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3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7194</TotalTime>
  <Words>602</Words>
  <Application>Microsoft Macintosh PowerPoint</Application>
  <PresentationFormat>Widescreen</PresentationFormat>
  <Paragraphs>67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Retrospect</vt:lpstr>
      <vt:lpstr>PowerPoint Presentation</vt:lpstr>
      <vt:lpstr>Lesson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97</cp:revision>
  <dcterms:created xsi:type="dcterms:W3CDTF">2015-12-16T03:40:36Z</dcterms:created>
  <dcterms:modified xsi:type="dcterms:W3CDTF">2025-09-24T02:53:33Z</dcterms:modified>
</cp:coreProperties>
</file>